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9"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100" d="100"/>
          <a:sy n="100" d="100"/>
        </p:scale>
        <p:origin x="-810"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CD394-8AEF-A642-8474-0966150F8B86}" type="datetimeFigureOut">
              <a:rPr lang="da-DK" smtClean="0"/>
              <a:pPr/>
              <a:t>23-01-2012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6F84F-7C54-D044-A847-545F0F4F7063}" type="slidenum">
              <a:rPr lang="da-DK" smtClean="0"/>
              <a:pPr/>
              <a:t>‹nr.›</a:t>
            </a:fld>
            <a:endParaRPr lang="da-DK"/>
          </a:p>
        </p:txBody>
      </p:sp>
    </p:spTree>
    <p:extLst>
      <p:ext uri="{BB962C8B-B14F-4D97-AF65-F5344CB8AC3E}">
        <p14:creationId xmlns:p14="http://schemas.microsoft.com/office/powerpoint/2010/main" val="3081558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billede 1"/>
          <p:cNvSpPr>
            <a:spLocks noGrp="1" noRot="1" noChangeAspect="1" noTextEdit="1"/>
          </p:cNvSpPr>
          <p:nvPr>
            <p:ph type="sldImg"/>
          </p:nvPr>
        </p:nvSpPr>
        <p:spPr bwMode="auto">
          <a:noFill/>
          <a:ln>
            <a:solidFill>
              <a:srgbClr val="000000"/>
            </a:solidFill>
            <a:miter lim="800000"/>
            <a:headEnd/>
            <a:tailEnd/>
          </a:ln>
        </p:spPr>
      </p:sp>
      <p:sp>
        <p:nvSpPr>
          <p:cNvPr id="17411"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15364"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90CAB7-5405-4690-8E10-715E066545F3}" type="slidenum">
              <a:rPr lang="da-DK" smtClean="0">
                <a:solidFill>
                  <a:prstClr val="black"/>
                </a:solidFill>
              </a:rPr>
              <a:pPr>
                <a:defRPr/>
              </a:pPr>
              <a:t>1</a:t>
            </a:fld>
            <a:endParaRPr lang="da-DK"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eldias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2280" y="4084615"/>
            <a:ext cx="5809800" cy="629523"/>
          </a:xfrm>
        </p:spPr>
        <p:txBody>
          <a:bodyPr>
            <a:noAutofit/>
          </a:bodyPr>
          <a:lstStyle>
            <a:lvl1pPr algn="l">
              <a:defRPr sz="3500" b="1">
                <a:solidFill>
                  <a:srgbClr val="3E5052"/>
                </a:solidFill>
              </a:defRPr>
            </a:lvl1pPr>
          </a:lstStyle>
          <a:p>
            <a:r>
              <a:rPr lang="da-DK" dirty="0" smtClean="0"/>
              <a:t>Klik for at redigere titel</a:t>
            </a:r>
            <a:endParaRPr lang="da-DK" dirty="0"/>
          </a:p>
        </p:txBody>
      </p:sp>
      <p:sp>
        <p:nvSpPr>
          <p:cNvPr id="3" name="Undertitel 2"/>
          <p:cNvSpPr>
            <a:spLocks noGrp="1"/>
          </p:cNvSpPr>
          <p:nvPr>
            <p:ph type="subTitle" idx="1"/>
          </p:nvPr>
        </p:nvSpPr>
        <p:spPr>
          <a:xfrm>
            <a:off x="602280" y="4783018"/>
            <a:ext cx="5809800" cy="477591"/>
          </a:xfrm>
          <a:prstGeom prst="rect">
            <a:avLst/>
          </a:prstGeom>
        </p:spPr>
        <p:txBody>
          <a:bodyPr/>
          <a:lstStyle>
            <a:lvl1pPr marL="0" indent="0" algn="l">
              <a:buNone/>
              <a:defRPr lang="da-DK" sz="2000" b="0" kern="1200" baseline="0" smtClean="0">
                <a:solidFill>
                  <a:srgbClr val="3E5052"/>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pic>
        <p:nvPicPr>
          <p:cNvPr id="11" name="Billede 10" descr="DLBR_Logo_PPT_DK.png"/>
          <p:cNvPicPr>
            <a:picLocks noChangeAspect="1"/>
          </p:cNvPicPr>
          <p:nvPr userDrawn="1"/>
        </p:nvPicPr>
        <p:blipFill>
          <a:blip r:embed="rId3"/>
          <a:stretch>
            <a:fillRect/>
          </a:stretch>
        </p:blipFill>
        <p:spPr>
          <a:xfrm>
            <a:off x="602280" y="5698200"/>
            <a:ext cx="1490522" cy="630957"/>
          </a:xfrm>
          <a:prstGeom prst="rect">
            <a:avLst/>
          </a:prstGeom>
        </p:spPr>
      </p:pic>
      <p:sp>
        <p:nvSpPr>
          <p:cNvPr id="14" name="Pladsholder til tekst 13"/>
          <p:cNvSpPr>
            <a:spLocks noGrp="1"/>
          </p:cNvSpPr>
          <p:nvPr>
            <p:ph type="body" sz="quarter" idx="12" hasCustomPrompt="1"/>
          </p:nvPr>
        </p:nvSpPr>
        <p:spPr>
          <a:xfrm>
            <a:off x="1349374" y="3768839"/>
            <a:ext cx="3989443" cy="431800"/>
          </a:xfrm>
        </p:spPr>
        <p:txBody>
          <a:bodyPr/>
          <a:lstStyle>
            <a:lvl1pPr>
              <a:defRPr lang="da-DK" sz="2000" b="1" kern="1200" dirty="0" smtClean="0">
                <a:solidFill>
                  <a:srgbClr val="3E5052"/>
                </a:solidFill>
                <a:latin typeface="Arial" pitchFamily="34" charset="0"/>
                <a:ea typeface="+mn-ea"/>
                <a:cs typeface="Arial" pitchFamily="34" charset="0"/>
              </a:defRPr>
            </a:lvl1pPr>
          </a:lstStyle>
          <a:p>
            <a:pPr marL="342900" lvl="0" indent="-431800" algn="l" defTabSz="457200" rtl="0" fontAlgn="base">
              <a:spcBef>
                <a:spcPct val="20000"/>
              </a:spcBef>
              <a:spcAft>
                <a:spcPct val="0"/>
              </a:spcAft>
              <a:buSzPct val="100000"/>
              <a:buFontTx/>
              <a:buNone/>
            </a:pPr>
            <a:r>
              <a:rPr lang="da-DK" dirty="0" smtClean="0"/>
              <a:t>Klik for at indsætte </a:t>
            </a:r>
            <a:r>
              <a:rPr lang="da-DK" dirty="0" err="1" smtClean="0"/>
              <a:t>subidentitet</a:t>
            </a:r>
            <a:endParaRPr lang="da-DK" dirty="0"/>
          </a:p>
        </p:txBody>
      </p:sp>
      <p:sp>
        <p:nvSpPr>
          <p:cNvPr id="7" name="Pladsholder til billede 8"/>
          <p:cNvSpPr>
            <a:spLocks noGrp="1"/>
          </p:cNvSpPr>
          <p:nvPr>
            <p:ph type="pic" sz="quarter" idx="13" hasCustomPrompt="1"/>
          </p:nvPr>
        </p:nvSpPr>
        <p:spPr>
          <a:xfrm>
            <a:off x="7306576" y="5654470"/>
            <a:ext cx="1535799" cy="674687"/>
          </a:xfrm>
        </p:spPr>
        <p:txBody>
          <a:bodyPr tIns="108000" bIns="108000"/>
          <a:lstStyle>
            <a:lvl1pPr marL="0" indent="0" algn="ctr">
              <a:buFontTx/>
              <a:buNone/>
              <a:defRPr sz="1400" baseline="0">
                <a:solidFill>
                  <a:schemeClr val="tx1"/>
                </a:solidFill>
              </a:defRPr>
            </a:lvl1pPr>
          </a:lstStyle>
          <a:p>
            <a:r>
              <a:rPr lang="da-DK" dirty="0" smtClean="0"/>
              <a:t>Indsæt centerlogo her</a:t>
            </a:r>
            <a:endParaRPr lang="da-DK"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 og indholdsobjek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2280" y="627196"/>
            <a:ext cx="7856728" cy="1143000"/>
          </a:xfrm>
          <a:noFill/>
          <a:ln>
            <a:noFill/>
          </a:ln>
        </p:spPr>
        <p:txBody>
          <a:bodyPr>
            <a:noAutofit/>
          </a:bodyPr>
          <a:lstStyle>
            <a:lvl1pPr algn="l">
              <a:defRPr lang="da-DK" b="1" dirty="0">
                <a:solidFill>
                  <a:srgbClr val="3E5052"/>
                </a:solidFill>
              </a:defRPr>
            </a:lvl1pPr>
          </a:lstStyle>
          <a:p>
            <a:pPr lvl="0"/>
            <a:r>
              <a:rPr lang="da-DK" dirty="0" smtClean="0"/>
              <a:t>Klik for at redigere titeltypografi</a:t>
            </a:r>
            <a:br>
              <a:rPr lang="da-DK" dirty="0" smtClean="0"/>
            </a:br>
            <a:r>
              <a:rPr lang="da-DK" dirty="0" smtClean="0"/>
              <a:t>i masteren</a:t>
            </a:r>
            <a:endParaRPr lang="da-DK" dirty="0"/>
          </a:p>
        </p:txBody>
      </p:sp>
      <p:sp>
        <p:nvSpPr>
          <p:cNvPr id="3" name="Pladsholder til indhold 2"/>
          <p:cNvSpPr>
            <a:spLocks noGrp="1"/>
          </p:cNvSpPr>
          <p:nvPr>
            <p:ph idx="1"/>
          </p:nvPr>
        </p:nvSpPr>
        <p:spPr>
          <a:xfrm>
            <a:off x="602280" y="1770196"/>
            <a:ext cx="7856728" cy="3928004"/>
          </a:xfrm>
          <a:prstGeom prst="rect">
            <a:avLst/>
          </a:prstGeom>
        </p:spPr>
        <p:txBody>
          <a:bodyPr/>
          <a:lstStyle>
            <a:lvl1pPr marL="432000" indent="-432000" algn="l" defTabSz="457200" rtl="0" eaLnBrk="0" fontAlgn="base" hangingPunct="0">
              <a:spcBef>
                <a:spcPct val="20000"/>
              </a:spcBef>
              <a:spcAft>
                <a:spcPct val="0"/>
              </a:spcAft>
              <a:buSzPct val="100000"/>
              <a:buFontTx/>
              <a:buBlip>
                <a:blip r:embed="rId2"/>
              </a:buBlip>
              <a:defRPr sz="2400"/>
            </a:lvl1pPr>
            <a:lvl2pPr marL="864000" indent="-432000" algn="l" defTabSz="457200" rtl="0" eaLnBrk="0" fontAlgn="base" hangingPunct="0">
              <a:spcBef>
                <a:spcPct val="20000"/>
              </a:spcBef>
              <a:spcAft>
                <a:spcPct val="0"/>
              </a:spcAft>
              <a:buSzPct val="100000"/>
              <a:buFontTx/>
              <a:buBlip>
                <a:blip r:embed="rId2"/>
              </a:buBlip>
              <a:defRPr sz="2000"/>
            </a:lvl2pPr>
            <a:lvl3pPr marL="1296000" indent="-432000" algn="l" defTabSz="457200" rtl="0" eaLnBrk="0" fontAlgn="base" hangingPunct="0">
              <a:spcBef>
                <a:spcPct val="20000"/>
              </a:spcBef>
              <a:spcAft>
                <a:spcPct val="0"/>
              </a:spcAft>
              <a:buSzPct val="100000"/>
              <a:buFontTx/>
              <a:buBlip>
                <a:blip r:embed="rId2"/>
              </a:buBlip>
              <a:defRPr sz="2000"/>
            </a:lvl3pPr>
            <a:lvl4pPr marL="1728000" indent="-432000" algn="l" defTabSz="457200" rtl="0" eaLnBrk="0" fontAlgn="base" hangingPunct="0">
              <a:spcBef>
                <a:spcPct val="20000"/>
              </a:spcBef>
              <a:spcAft>
                <a:spcPct val="0"/>
              </a:spcAft>
              <a:buSzPct val="100000"/>
              <a:buFontTx/>
              <a:buBlip>
                <a:blip r:embed="rId2"/>
              </a:buBlip>
              <a:defRPr sz="2000"/>
            </a:lvl4pPr>
            <a:lvl5pPr marL="2160000" indent="-432000" algn="l" defTabSz="457200" rtl="0" eaLnBrk="0" fontAlgn="base" hangingPunct="0">
              <a:spcBef>
                <a:spcPct val="20000"/>
              </a:spcBef>
              <a:spcAft>
                <a:spcPct val="0"/>
              </a:spcAft>
              <a:buSzPct val="100000"/>
              <a:buFontTx/>
              <a:buBlip>
                <a:blip r:embed="rId2"/>
              </a:buBlip>
              <a:defRPr sz="20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pic>
        <p:nvPicPr>
          <p:cNvPr id="9" name="Billede 8" descr="DLBR_Logo_PPT_DK.png"/>
          <p:cNvPicPr>
            <a:picLocks noChangeAspect="1"/>
          </p:cNvPicPr>
          <p:nvPr userDrawn="1"/>
        </p:nvPicPr>
        <p:blipFill>
          <a:blip r:embed="rId3"/>
          <a:stretch>
            <a:fillRect/>
          </a:stretch>
        </p:blipFill>
        <p:spPr>
          <a:xfrm>
            <a:off x="602280" y="5698200"/>
            <a:ext cx="1490522" cy="630957"/>
          </a:xfrm>
          <a:prstGeom prst="rect">
            <a:avLst/>
          </a:prstGeom>
        </p:spPr>
      </p:pic>
      <p:sp>
        <p:nvSpPr>
          <p:cNvPr id="5" name="Pladsholder til billede 8"/>
          <p:cNvSpPr>
            <a:spLocks noGrp="1"/>
          </p:cNvSpPr>
          <p:nvPr>
            <p:ph type="pic" sz="quarter" idx="12" hasCustomPrompt="1"/>
          </p:nvPr>
        </p:nvSpPr>
        <p:spPr>
          <a:xfrm>
            <a:off x="7306576" y="5654470"/>
            <a:ext cx="1535799" cy="674687"/>
          </a:xfrm>
        </p:spPr>
        <p:txBody>
          <a:bodyPr tIns="108000" bIns="108000"/>
          <a:lstStyle>
            <a:lvl1pPr marL="0" indent="0" algn="ctr">
              <a:buFontTx/>
              <a:buNone/>
              <a:defRPr sz="1400" baseline="0">
                <a:solidFill>
                  <a:schemeClr val="tx1"/>
                </a:solidFill>
              </a:defRPr>
            </a:lvl1pPr>
          </a:lstStyle>
          <a:p>
            <a:r>
              <a:rPr lang="da-DK" dirty="0" smtClean="0"/>
              <a:t>Indsæt centerlogo her</a:t>
            </a:r>
            <a:endParaRPr lang="da-DK" dirty="0"/>
          </a:p>
        </p:txBody>
      </p:sp>
    </p:spTree>
    <p:extLst>
      <p:ext uri="{BB962C8B-B14F-4D97-AF65-F5344CB8AC3E}">
        <p14:creationId xmlns:p14="http://schemas.microsoft.com/office/powerpoint/2010/main" val="362579162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9"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6" name="Pladsholder til dato 3"/>
          <p:cNvSpPr>
            <a:spLocks noGrp="1"/>
          </p:cNvSpPr>
          <p:nvPr>
            <p:ph type="dt" sz="half" idx="2"/>
          </p:nvPr>
        </p:nvSpPr>
        <p:spPr>
          <a:xfrm>
            <a:off x="1070248" y="6492875"/>
            <a:ext cx="2133600" cy="365125"/>
          </a:xfrm>
          <a:prstGeom prst="rect">
            <a:avLst/>
          </a:prstGeom>
        </p:spPr>
        <p:txBody>
          <a:bodyPr/>
          <a:lstStyle>
            <a:lvl1pPr algn="l">
              <a:defRPr sz="1200">
                <a:solidFill>
                  <a:schemeClr val="tx1">
                    <a:tint val="75000"/>
                  </a:schemeClr>
                </a:solidFill>
              </a:defRPr>
            </a:lvl1pPr>
          </a:lstStyle>
          <a:p>
            <a:pPr fontAlgn="base">
              <a:spcBef>
                <a:spcPct val="0"/>
              </a:spcBef>
              <a:spcAft>
                <a:spcPct val="0"/>
              </a:spcAft>
              <a:defRPr/>
            </a:pPr>
            <a:fld id="{43B5453C-F53B-9746-9194-A930C8948269}" type="datetime1">
              <a:rPr lang="da-DK" smtClean="0">
                <a:solidFill>
                  <a:srgbClr val="3E5052">
                    <a:tint val="75000"/>
                  </a:srgbClr>
                </a:solidFill>
                <a:cs typeface="Arial" charset="0"/>
              </a:rPr>
              <a:pPr fontAlgn="base">
                <a:spcBef>
                  <a:spcPct val="0"/>
                </a:spcBef>
                <a:spcAft>
                  <a:spcPct val="0"/>
                </a:spcAft>
                <a:defRPr/>
              </a:pPr>
              <a:t>23-01-2012</a:t>
            </a:fld>
            <a:endParaRPr lang="da-DK" dirty="0">
              <a:solidFill>
                <a:srgbClr val="3E5052">
                  <a:tint val="75000"/>
                </a:srgbClr>
              </a:solidFill>
              <a:cs typeface="Arial" charset="0"/>
            </a:endParaRPr>
          </a:p>
        </p:txBody>
      </p:sp>
      <p:sp>
        <p:nvSpPr>
          <p:cNvPr id="7" name="Pladsholder til diasnummer 4"/>
          <p:cNvSpPr>
            <a:spLocks noGrp="1"/>
          </p:cNvSpPr>
          <p:nvPr>
            <p:ph type="sldNum" sz="quarter" idx="4"/>
          </p:nvPr>
        </p:nvSpPr>
        <p:spPr>
          <a:xfrm>
            <a:off x="300956" y="6492875"/>
            <a:ext cx="825971" cy="365125"/>
          </a:xfrm>
          <a:prstGeom prst="rect">
            <a:avLst/>
          </a:prstGeom>
        </p:spPr>
        <p:txBody>
          <a:bodyPr/>
          <a:lstStyle>
            <a:lvl1pPr algn="r">
              <a:defRPr sz="1200">
                <a:solidFill>
                  <a:schemeClr val="tx1">
                    <a:tint val="75000"/>
                  </a:schemeClr>
                </a:solidFill>
              </a:defRPr>
            </a:lvl1pPr>
          </a:lstStyle>
          <a:p>
            <a:pPr fontAlgn="base">
              <a:spcBef>
                <a:spcPct val="0"/>
              </a:spcBef>
              <a:spcAft>
                <a:spcPct val="0"/>
              </a:spcAft>
              <a:defRPr/>
            </a:pPr>
            <a:fld id="{DC716749-FFD4-45E7-B0A7-BA2B9C44D1A2}" type="slidenum">
              <a:rPr lang="da-DK" smtClean="0">
                <a:solidFill>
                  <a:srgbClr val="3E5052">
                    <a:tint val="75000"/>
                  </a:srgbClr>
                </a:solidFill>
                <a:cs typeface="Arial" charset="0"/>
              </a:rPr>
              <a:pPr fontAlgn="base">
                <a:spcBef>
                  <a:spcPct val="0"/>
                </a:spcBef>
                <a:spcAft>
                  <a:spcPct val="0"/>
                </a:spcAft>
                <a:defRPr/>
              </a:pPr>
              <a:t>‹nr.›</a:t>
            </a:fld>
            <a:r>
              <a:rPr lang="da-DK" dirty="0" smtClean="0">
                <a:solidFill>
                  <a:prstClr val="white"/>
                </a:solidFill>
                <a:cs typeface="Arial" charset="0"/>
              </a:rPr>
              <a:t>...</a:t>
            </a:r>
            <a:r>
              <a:rPr lang="da-DK" dirty="0" smtClean="0">
                <a:solidFill>
                  <a:srgbClr val="3E5052">
                    <a:tint val="75000"/>
                  </a:srgbClr>
                </a:solidFill>
                <a:cs typeface="Arial" charset="0"/>
              </a:rPr>
              <a:t>|</a:t>
            </a:r>
            <a:endParaRPr lang="da-DK" dirty="0">
              <a:solidFill>
                <a:srgbClr val="3E5052">
                  <a:tint val="75000"/>
                </a:srgbClr>
              </a:solidFill>
              <a:cs typeface="Arial" charset="0"/>
            </a:endParaRP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Lst>
  <p:transition spd="med">
    <p:fade/>
  </p:transition>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3000" kern="1200">
          <a:solidFill>
            <a:schemeClr val="tx1"/>
          </a:solidFill>
          <a:latin typeface="Arial" pitchFamily="34" charset="0"/>
          <a:ea typeface="+mj-ea"/>
          <a:cs typeface="Arial" pitchFamily="34" charset="0"/>
        </a:defRPr>
      </a:lvl1pPr>
      <a:lvl2pPr algn="ctr" defTabSz="457200" rtl="0" eaLnBrk="1" fontAlgn="base" hangingPunct="1">
        <a:spcBef>
          <a:spcPct val="0"/>
        </a:spcBef>
        <a:spcAft>
          <a:spcPct val="0"/>
        </a:spcAft>
        <a:defRPr sz="3000">
          <a:solidFill>
            <a:schemeClr val="tx1"/>
          </a:solidFill>
          <a:latin typeface="Arial" charset="0"/>
          <a:cs typeface="Arial" charset="0"/>
        </a:defRPr>
      </a:lvl2pPr>
      <a:lvl3pPr algn="ctr" defTabSz="457200" rtl="0" eaLnBrk="1" fontAlgn="base" hangingPunct="1">
        <a:spcBef>
          <a:spcPct val="0"/>
        </a:spcBef>
        <a:spcAft>
          <a:spcPct val="0"/>
        </a:spcAft>
        <a:defRPr sz="3000">
          <a:solidFill>
            <a:schemeClr val="tx1"/>
          </a:solidFill>
          <a:latin typeface="Arial" charset="0"/>
          <a:cs typeface="Arial" charset="0"/>
        </a:defRPr>
      </a:lvl3pPr>
      <a:lvl4pPr algn="ctr" defTabSz="457200" rtl="0" eaLnBrk="1" fontAlgn="base" hangingPunct="1">
        <a:spcBef>
          <a:spcPct val="0"/>
        </a:spcBef>
        <a:spcAft>
          <a:spcPct val="0"/>
        </a:spcAft>
        <a:defRPr sz="3000">
          <a:solidFill>
            <a:schemeClr val="tx1"/>
          </a:solidFill>
          <a:latin typeface="Arial" charset="0"/>
          <a:cs typeface="Arial" charset="0"/>
        </a:defRPr>
      </a:lvl4pPr>
      <a:lvl5pPr algn="ctr" defTabSz="457200" rtl="0" eaLnBrk="1" fontAlgn="base" hangingPunct="1">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eaLnBrk="1" fontAlgn="base" hangingPunct="1">
        <a:spcBef>
          <a:spcPct val="20000"/>
        </a:spcBef>
        <a:spcAft>
          <a:spcPct val="0"/>
        </a:spcAft>
        <a:buSzPct val="100000"/>
        <a:buFontTx/>
        <a:buBlip>
          <a:blip r:embed="rId4"/>
        </a:buBlip>
        <a:defRPr lang="en-US" sz="2400" kern="1200" dirty="0">
          <a:solidFill>
            <a:schemeClr val="tx1"/>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SzPct val="100000"/>
        <a:buFontTx/>
        <a:buBlip>
          <a:blip r:embed="rId4"/>
        </a:buBlip>
        <a:defRPr lang="en-US" sz="2000" kern="1200" dirty="0">
          <a:solidFill>
            <a:schemeClr val="tx1"/>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SzPct val="100000"/>
        <a:buFontTx/>
        <a:buBlip>
          <a:blip r:embed="rId4"/>
        </a:buBlip>
        <a:defRPr lang="en-US" sz="2000" kern="1200" dirty="0">
          <a:solidFill>
            <a:schemeClr val="tx1"/>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SzPct val="100000"/>
        <a:buFontTx/>
        <a:buBlip>
          <a:blip r:embed="rId4"/>
        </a:buBlip>
        <a:defRPr lang="en-US" sz="2000" kern="1200" dirty="0">
          <a:solidFill>
            <a:schemeClr val="tx1"/>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SzPct val="100000"/>
        <a:buFontTx/>
        <a:buBlip>
          <a:blip r:embed="rId4"/>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billede 14"/>
          <p:cNvSpPr>
            <a:spLocks noGrp="1"/>
          </p:cNvSpPr>
          <p:nvPr>
            <p:ph type="pic" sz="quarter" idx="13"/>
          </p:nvPr>
        </p:nvSpPr>
        <p:spPr/>
      </p:sp>
      <p:sp>
        <p:nvSpPr>
          <p:cNvPr id="6" name="Rectangle 2"/>
          <p:cNvSpPr txBox="1">
            <a:spLocks noChangeArrowheads="1"/>
          </p:cNvSpPr>
          <p:nvPr/>
        </p:nvSpPr>
        <p:spPr bwMode="auto">
          <a:xfrm>
            <a:off x="310425" y="252505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1" fontAlgn="base" hangingPunct="1">
              <a:spcBef>
                <a:spcPct val="0"/>
              </a:spcBef>
              <a:spcAft>
                <a:spcPct val="0"/>
              </a:spcAft>
              <a:defRPr sz="3500" b="1" kern="1200">
                <a:solidFill>
                  <a:srgbClr val="3E5052"/>
                </a:solidFill>
                <a:latin typeface="Arial" pitchFamily="34" charset="0"/>
                <a:ea typeface="+mj-ea"/>
                <a:cs typeface="Arial" pitchFamily="34" charset="0"/>
              </a:defRPr>
            </a:lvl1pPr>
            <a:lvl2pPr algn="ctr" defTabSz="457200" rtl="0" eaLnBrk="1" fontAlgn="base" hangingPunct="1">
              <a:spcBef>
                <a:spcPct val="0"/>
              </a:spcBef>
              <a:spcAft>
                <a:spcPct val="0"/>
              </a:spcAft>
              <a:defRPr sz="3000">
                <a:solidFill>
                  <a:schemeClr val="tx1"/>
                </a:solidFill>
                <a:latin typeface="Arial" charset="0"/>
                <a:cs typeface="Arial" charset="0"/>
              </a:defRPr>
            </a:lvl2pPr>
            <a:lvl3pPr algn="ctr" defTabSz="457200" rtl="0" eaLnBrk="1" fontAlgn="base" hangingPunct="1">
              <a:spcBef>
                <a:spcPct val="0"/>
              </a:spcBef>
              <a:spcAft>
                <a:spcPct val="0"/>
              </a:spcAft>
              <a:defRPr sz="3000">
                <a:solidFill>
                  <a:schemeClr val="tx1"/>
                </a:solidFill>
                <a:latin typeface="Arial" charset="0"/>
                <a:cs typeface="Arial" charset="0"/>
              </a:defRPr>
            </a:lvl3pPr>
            <a:lvl4pPr algn="ctr" defTabSz="457200" rtl="0" eaLnBrk="1" fontAlgn="base" hangingPunct="1">
              <a:spcBef>
                <a:spcPct val="0"/>
              </a:spcBef>
              <a:spcAft>
                <a:spcPct val="0"/>
              </a:spcAft>
              <a:defRPr sz="3000">
                <a:solidFill>
                  <a:schemeClr val="tx1"/>
                </a:solidFill>
                <a:latin typeface="Arial" charset="0"/>
                <a:cs typeface="Arial" charset="0"/>
              </a:defRPr>
            </a:lvl4pPr>
            <a:lvl5pPr algn="ctr" defTabSz="457200" rtl="0" eaLnBrk="1" fontAlgn="base" hangingPunct="1">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r>
              <a:rPr lang="da-DK" dirty="0" smtClean="0">
                <a:latin typeface="+mj-lt"/>
              </a:rPr>
              <a:t>Udegående dyr om vinteren</a:t>
            </a:r>
            <a:endParaRPr lang="da-DK" dirty="0">
              <a:latin typeface="+mj-lt"/>
            </a:endParaRPr>
          </a:p>
        </p:txBody>
      </p:sp>
      <p:sp>
        <p:nvSpPr>
          <p:cNvPr id="8" name="Rectangle 3"/>
          <p:cNvSpPr>
            <a:spLocks noGrp="1" noChangeArrowheads="1"/>
          </p:cNvSpPr>
          <p:nvPr>
            <p:ph type="subTitle" idx="1"/>
          </p:nvPr>
        </p:nvSpPr>
        <p:spPr>
          <a:xfrm>
            <a:off x="437949" y="3789947"/>
            <a:ext cx="6400800" cy="1752600"/>
          </a:xfrm>
        </p:spPr>
        <p:txBody>
          <a:bodyPr/>
          <a:lstStyle/>
          <a:p>
            <a:r>
              <a:rPr lang="da-DK" i="1" dirty="0">
                <a:latin typeface="+mn-lt"/>
              </a:rPr>
              <a:t>Regler</a:t>
            </a:r>
          </a:p>
          <a:p>
            <a:r>
              <a:rPr lang="da-DK" i="1" dirty="0">
                <a:latin typeface="+mn-lt"/>
              </a:rPr>
              <a:t>Muligheder</a:t>
            </a:r>
          </a:p>
          <a:p>
            <a:pPr algn="l"/>
            <a:endParaRPr lang="da-DK" sz="2400" dirty="0" smtClean="0">
              <a:latin typeface="+mn-lt"/>
            </a:endParaRPr>
          </a:p>
          <a:p>
            <a:pPr algn="l"/>
            <a:r>
              <a:rPr lang="da-DK" dirty="0" smtClean="0">
                <a:latin typeface="+mn-lt"/>
              </a:rPr>
              <a:t>Ved</a:t>
            </a:r>
            <a:r>
              <a:rPr lang="da-DK" dirty="0">
                <a:latin typeface="+mn-lt"/>
              </a:rPr>
              <a:t>: indleder XX, rådgivningsvirksomhed</a:t>
            </a:r>
          </a:p>
        </p:txBody>
      </p:sp>
      <p:pic>
        <p:nvPicPr>
          <p:cNvPr id="1026" name="Picture 2" descr="tekstgrafik_LD_finansi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68" y="6208713"/>
            <a:ext cx="1827213"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Kravet om læskur eller bygning kan fraviges under forudsætning af:</a:t>
            </a:r>
          </a:p>
        </p:txBody>
      </p:sp>
      <p:sp>
        <p:nvSpPr>
          <p:cNvPr id="3" name="Pladsholder til indhold 2"/>
          <p:cNvSpPr>
            <a:spLocks noGrp="1"/>
          </p:cNvSpPr>
          <p:nvPr>
            <p:ph idx="1"/>
          </p:nvPr>
        </p:nvSpPr>
        <p:spPr>
          <a:xfrm>
            <a:off x="602280" y="1904946"/>
            <a:ext cx="7856728" cy="3928004"/>
          </a:xfrm>
        </p:spPr>
        <p:txBody>
          <a:bodyPr/>
          <a:lstStyle/>
          <a:p>
            <a:r>
              <a:rPr lang="da-DK" dirty="0"/>
              <a:t>At dyrene holdes på store </a:t>
            </a:r>
            <a:r>
              <a:rPr lang="da-DK" dirty="0" smtClean="0"/>
              <a:t>arealer.</a:t>
            </a:r>
            <a:endParaRPr lang="da-DK" dirty="0"/>
          </a:p>
          <a:p>
            <a:endParaRPr lang="da-DK" dirty="0"/>
          </a:p>
          <a:p>
            <a:r>
              <a:rPr lang="da-DK" dirty="0"/>
              <a:t>At der er beplantning som i høj grad yder læ og beskyttelse og er veldrænet (fx et tykt lang grannåle</a:t>
            </a:r>
            <a:r>
              <a:rPr lang="da-DK" dirty="0" smtClean="0"/>
              <a:t>).</a:t>
            </a:r>
            <a:endParaRPr lang="da-DK" dirty="0"/>
          </a:p>
          <a:p>
            <a:pPr>
              <a:buNone/>
            </a:pPr>
            <a:endParaRPr lang="da-DK" dirty="0" smtClean="0"/>
          </a:p>
          <a:p>
            <a:pPr>
              <a:buNone/>
            </a:pPr>
            <a:r>
              <a:rPr lang="da-DK" dirty="0" smtClean="0"/>
              <a:t>Samt </a:t>
            </a:r>
            <a:r>
              <a:rPr lang="da-DK" dirty="0"/>
              <a:t>at……</a:t>
            </a:r>
          </a:p>
          <a:p>
            <a:pPr marL="0" indent="0">
              <a:buNone/>
            </a:pPr>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50827954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Kravet om læskur eller bygning kan fraviges under forudsætning af: (2)</a:t>
            </a:r>
          </a:p>
        </p:txBody>
      </p:sp>
      <p:sp>
        <p:nvSpPr>
          <p:cNvPr id="3" name="Pladsholder til indhold 2"/>
          <p:cNvSpPr>
            <a:spLocks noGrp="1"/>
          </p:cNvSpPr>
          <p:nvPr>
            <p:ph idx="1"/>
          </p:nvPr>
        </p:nvSpPr>
        <p:spPr>
          <a:xfrm>
            <a:off x="602280" y="1914571"/>
            <a:ext cx="7856728" cy="3928004"/>
          </a:xfrm>
        </p:spPr>
        <p:txBody>
          <a:bodyPr/>
          <a:lstStyle/>
          <a:p>
            <a:r>
              <a:rPr lang="da-DK" dirty="0"/>
              <a:t>At </a:t>
            </a:r>
            <a:r>
              <a:rPr lang="da-DK" dirty="0" smtClean="0"/>
              <a:t>det </a:t>
            </a:r>
            <a:r>
              <a:rPr lang="da-DK" dirty="0"/>
              <a:t>drejer sig om </a:t>
            </a:r>
            <a:r>
              <a:rPr lang="da-DK" dirty="0" smtClean="0"/>
              <a:t>racerne:</a:t>
            </a:r>
            <a:endParaRPr lang="da-DK" dirty="0"/>
          </a:p>
          <a:p>
            <a:pPr marL="0" indent="0">
              <a:buNone/>
            </a:pPr>
            <a:r>
              <a:rPr lang="da-DK" b="1" dirty="0" smtClean="0"/>
              <a:t>	Heste</a:t>
            </a:r>
            <a:r>
              <a:rPr lang="da-DK" dirty="0" smtClean="0"/>
              <a:t> </a:t>
            </a:r>
            <a:r>
              <a:rPr lang="da-DK" dirty="0"/>
              <a:t>(Islandske heste, Shetlandsponyer)</a:t>
            </a:r>
          </a:p>
          <a:p>
            <a:pPr marL="0" indent="0">
              <a:buNone/>
            </a:pPr>
            <a:r>
              <a:rPr lang="da-DK" b="1" dirty="0" smtClean="0"/>
              <a:t>	Kvæg</a:t>
            </a:r>
            <a:r>
              <a:rPr lang="da-DK" dirty="0" smtClean="0"/>
              <a:t> </a:t>
            </a:r>
            <a:r>
              <a:rPr lang="da-DK" dirty="0"/>
              <a:t>(Skotsk Højlandskvæg, Angus,       		       </a:t>
            </a:r>
            <a:r>
              <a:rPr lang="da-DK" dirty="0" smtClean="0"/>
              <a:t>	Galloway</a:t>
            </a:r>
            <a:r>
              <a:rPr lang="da-DK" dirty="0"/>
              <a:t>, Hereford, Welsh Black)</a:t>
            </a:r>
          </a:p>
          <a:p>
            <a:pPr marL="0" indent="0">
              <a:buNone/>
            </a:pPr>
            <a:r>
              <a:rPr lang="da-DK" b="1" dirty="0" smtClean="0"/>
              <a:t>	Får</a:t>
            </a:r>
            <a:r>
              <a:rPr lang="da-DK" dirty="0" smtClean="0"/>
              <a:t> (</a:t>
            </a:r>
            <a:r>
              <a:rPr lang="da-DK" dirty="0"/>
              <a:t>Alle racer</a:t>
            </a:r>
            <a:r>
              <a:rPr lang="da-DK" dirty="0" smtClean="0"/>
              <a:t>).</a:t>
            </a:r>
            <a:endParaRPr lang="da-DK" dirty="0"/>
          </a:p>
          <a:p>
            <a:pPr>
              <a:buNone/>
            </a:pPr>
            <a:r>
              <a:rPr lang="da-DK" dirty="0" smtClean="0">
                <a:solidFill>
                  <a:srgbClr val="FF0000"/>
                </a:solidFill>
              </a:rPr>
              <a:t>	</a:t>
            </a:r>
            <a:r>
              <a:rPr lang="da-DK" sz="2000" i="1" dirty="0" smtClean="0">
                <a:solidFill>
                  <a:srgbClr val="FF0000"/>
                </a:solidFill>
              </a:rPr>
              <a:t>(</a:t>
            </a:r>
            <a:r>
              <a:rPr lang="da-DK" sz="2000" i="1" dirty="0">
                <a:solidFill>
                  <a:srgbClr val="FF0000"/>
                </a:solidFill>
              </a:rPr>
              <a:t>Der skal være tale om </a:t>
            </a:r>
            <a:r>
              <a:rPr lang="da-DK" sz="2000" i="1" dirty="0" err="1">
                <a:solidFill>
                  <a:srgbClr val="FF0000"/>
                </a:solidFill>
              </a:rPr>
              <a:t>renracede</a:t>
            </a:r>
            <a:r>
              <a:rPr lang="da-DK" sz="2000" i="1" dirty="0">
                <a:solidFill>
                  <a:srgbClr val="FF0000"/>
                </a:solidFill>
              </a:rPr>
              <a:t> dyr eller dokumenterbart 7/8 </a:t>
            </a:r>
            <a:r>
              <a:rPr lang="da-DK" sz="2000" i="1" dirty="0" err="1">
                <a:solidFill>
                  <a:srgbClr val="FF0000"/>
                </a:solidFill>
              </a:rPr>
              <a:t>renracede</a:t>
            </a:r>
            <a:r>
              <a:rPr lang="da-DK" sz="2000" i="1" dirty="0">
                <a:solidFill>
                  <a:srgbClr val="FF0000"/>
                </a:solidFill>
              </a:rPr>
              <a:t>)</a:t>
            </a:r>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15882373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Kravet om læskur gælder i </a:t>
            </a:r>
            <a:r>
              <a:rPr lang="da-DK" dirty="0" smtClean="0"/>
              <a:t>vinter- </a:t>
            </a:r>
            <a:r>
              <a:rPr lang="da-DK" dirty="0"/>
              <a:t>eller vinterlignende vejr ?</a:t>
            </a:r>
          </a:p>
        </p:txBody>
      </p:sp>
      <p:sp>
        <p:nvSpPr>
          <p:cNvPr id="3" name="Pladsholder til indhold 2"/>
          <p:cNvSpPr>
            <a:spLocks noGrp="1"/>
          </p:cNvSpPr>
          <p:nvPr>
            <p:ph idx="1"/>
          </p:nvPr>
        </p:nvSpPr>
        <p:spPr/>
        <p:txBody>
          <a:bodyPr/>
          <a:lstStyle/>
          <a:p>
            <a:r>
              <a:rPr lang="da-DK" dirty="0"/>
              <a:t>Det er altid vinter </a:t>
            </a:r>
            <a:r>
              <a:rPr lang="da-DK" dirty="0" smtClean="0"/>
              <a:t>i:</a:t>
            </a:r>
            <a:br>
              <a:rPr lang="da-DK" dirty="0" smtClean="0"/>
            </a:br>
            <a:r>
              <a:rPr lang="da-DK" dirty="0" smtClean="0"/>
              <a:t>December</a:t>
            </a:r>
            <a:r>
              <a:rPr lang="da-DK" dirty="0"/>
              <a:t>, </a:t>
            </a:r>
            <a:r>
              <a:rPr lang="da-DK" dirty="0" smtClean="0"/>
              <a:t>januar og </a:t>
            </a:r>
            <a:r>
              <a:rPr lang="da-DK" dirty="0"/>
              <a:t>februar</a:t>
            </a:r>
          </a:p>
          <a:p>
            <a:endParaRPr lang="da-DK" dirty="0"/>
          </a:p>
          <a:p>
            <a:r>
              <a:rPr lang="da-DK" dirty="0"/>
              <a:t>Det kan være vinterlignende vejr </a:t>
            </a:r>
            <a:r>
              <a:rPr lang="da-DK" dirty="0" smtClean="0"/>
              <a:t>i:</a:t>
            </a:r>
            <a:br>
              <a:rPr lang="da-DK" dirty="0" smtClean="0"/>
            </a:br>
            <a:r>
              <a:rPr lang="da-DK" dirty="0" smtClean="0"/>
              <a:t>Oktober</a:t>
            </a:r>
            <a:r>
              <a:rPr lang="da-DK" dirty="0"/>
              <a:t>, </a:t>
            </a:r>
            <a:r>
              <a:rPr lang="da-DK" dirty="0" smtClean="0"/>
              <a:t>november samt </a:t>
            </a:r>
            <a:r>
              <a:rPr lang="da-DK" dirty="0"/>
              <a:t>marts, april.</a:t>
            </a:r>
          </a:p>
          <a:p>
            <a:endParaRPr lang="da-DK" dirty="0"/>
          </a:p>
        </p:txBody>
      </p:sp>
      <p:sp>
        <p:nvSpPr>
          <p:cNvPr id="4" name="Pladsholder til billede 3"/>
          <p:cNvSpPr>
            <a:spLocks noGrp="1"/>
          </p:cNvSpPr>
          <p:nvPr>
            <p:ph type="pic" sz="quarter" idx="12"/>
          </p:nvPr>
        </p:nvSpPr>
        <p:spPr/>
      </p:sp>
      <p:pic>
        <p:nvPicPr>
          <p:cNvPr id="5" name="Picture 5" descr="6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659" y="1855771"/>
            <a:ext cx="12763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8794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Læskur</a:t>
            </a:r>
          </a:p>
        </p:txBody>
      </p:sp>
      <p:sp>
        <p:nvSpPr>
          <p:cNvPr id="3" name="Pladsholder til indhold 2"/>
          <p:cNvSpPr>
            <a:spLocks noGrp="1"/>
          </p:cNvSpPr>
          <p:nvPr>
            <p:ph idx="1"/>
          </p:nvPr>
        </p:nvSpPr>
        <p:spPr/>
        <p:txBody>
          <a:bodyPr/>
          <a:lstStyle/>
          <a:p>
            <a:r>
              <a:rPr lang="da-DK" dirty="0"/>
              <a:t>Et læskur skal være overdækket og have 3 tætte </a:t>
            </a:r>
            <a:r>
              <a:rPr lang="da-DK" dirty="0" smtClean="0"/>
              <a:t>sider.</a:t>
            </a:r>
            <a:endParaRPr lang="da-DK" dirty="0"/>
          </a:p>
          <a:p>
            <a:r>
              <a:rPr lang="da-DK" dirty="0"/>
              <a:t>Det skal være stort nok </a:t>
            </a:r>
            <a:r>
              <a:rPr lang="da-DK" dirty="0" smtClean="0"/>
              <a:t>til, </a:t>
            </a:r>
            <a:r>
              <a:rPr lang="da-DK" dirty="0"/>
              <a:t>at alle dyr kan ligge ned </a:t>
            </a:r>
            <a:r>
              <a:rPr lang="da-DK" dirty="0" smtClean="0"/>
              <a:t>samtidig.</a:t>
            </a:r>
            <a:endParaRPr lang="da-DK" dirty="0"/>
          </a:p>
          <a:p>
            <a:r>
              <a:rPr lang="da-DK" dirty="0"/>
              <a:t>Liggearealet skal være tørt, velstrøet og trækfrit</a:t>
            </a:r>
            <a:r>
              <a:rPr lang="da-DK" dirty="0" smtClean="0"/>
              <a:t>.</a:t>
            </a:r>
            <a:endParaRPr lang="da-DK" dirty="0"/>
          </a:p>
        </p:txBody>
      </p:sp>
      <p:sp>
        <p:nvSpPr>
          <p:cNvPr id="4" name="Pladsholder til billede 3"/>
          <p:cNvSpPr>
            <a:spLocks noGrp="1"/>
          </p:cNvSpPr>
          <p:nvPr>
            <p:ph type="pic" sz="quarter" idx="12"/>
          </p:nvPr>
        </p:nvSpPr>
        <p:spPr/>
      </p:sp>
      <p:pic>
        <p:nvPicPr>
          <p:cNvPr id="5" name="Picture 5" descr="term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81525"/>
            <a:ext cx="2484438" cy="1911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868863"/>
            <a:ext cx="2660650"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86512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Alle dyr skal kunne ligge ned samtidig</a:t>
            </a:r>
          </a:p>
        </p:txBody>
      </p:sp>
      <p:sp>
        <p:nvSpPr>
          <p:cNvPr id="4" name="Pladsholder til billede 3"/>
          <p:cNvSpPr>
            <a:spLocks noGrp="1"/>
          </p:cNvSpPr>
          <p:nvPr>
            <p:ph type="pic" sz="quarter" idx="12"/>
          </p:nvPr>
        </p:nvSpPr>
        <p:spPr/>
      </p:sp>
      <p:graphicFrame>
        <p:nvGraphicFramePr>
          <p:cNvPr id="5" name="Group 67"/>
          <p:cNvGraphicFramePr>
            <a:graphicFrameLocks noGrp="1"/>
          </p:cNvGraphicFramePr>
          <p:nvPr>
            <p:ph sz="half" idx="4294967295"/>
            <p:extLst>
              <p:ext uri="{D42A27DB-BD31-4B8C-83A1-F6EECF244321}">
                <p14:modId xmlns:p14="http://schemas.microsoft.com/office/powerpoint/2010/main" val="928702380"/>
              </p:ext>
            </p:extLst>
          </p:nvPr>
        </p:nvGraphicFramePr>
        <p:xfrm>
          <a:off x="323850" y="1600200"/>
          <a:ext cx="8569325" cy="2836863"/>
        </p:xfrm>
        <a:graphic>
          <a:graphicData uri="http://schemas.openxmlformats.org/drawingml/2006/table">
            <a:tbl>
              <a:tblPr/>
              <a:tblGrid>
                <a:gridCol w="2371224"/>
                <a:gridCol w="1039528"/>
                <a:gridCol w="981861"/>
                <a:gridCol w="719137"/>
                <a:gridCol w="720725"/>
                <a:gridCol w="720725"/>
                <a:gridCol w="647700"/>
                <a:gridCol w="576263"/>
                <a:gridCol w="792162"/>
              </a:tblGrid>
              <a:tr h="946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dirty="0" smtClean="0">
                          <a:ln>
                            <a:noFill/>
                          </a:ln>
                          <a:solidFill>
                            <a:srgbClr val="0099FF"/>
                          </a:solidFill>
                          <a:effectLst/>
                          <a:latin typeface="Arial" charset="0"/>
                        </a:rPr>
                        <a:t>Dyrenes vægt, kg.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Under 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60-100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100-150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150-200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200-300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300-400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400500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0099FF"/>
                          </a:solidFill>
                          <a:effectLst/>
                          <a:latin typeface="Arial" charset="0"/>
                        </a:rPr>
                        <a:t>Over 500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FF0000"/>
                          </a:solidFill>
                          <a:effectLst/>
                          <a:latin typeface="Arial" charset="0"/>
                        </a:rPr>
                        <a:t>Areal læskur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rgbClr val="FF0000"/>
                          </a:solidFill>
                          <a:effectLst/>
                          <a:latin typeface="Arial" charset="0"/>
                        </a:rPr>
                        <a:t>Min m</a:t>
                      </a:r>
                      <a:r>
                        <a:rPr kumimoji="0" lang="da-DK" sz="1800" b="0" i="0" u="none" strike="noStrike" cap="none" normalizeH="0" baseline="30000" smtClean="0">
                          <a:ln>
                            <a:noFill/>
                          </a:ln>
                          <a:solidFill>
                            <a:srgbClr val="FF0000"/>
                          </a:solidFill>
                          <a:effectLst/>
                          <a:latin typeface="Arial" charset="0"/>
                        </a:rPr>
                        <a:t>2</a:t>
                      </a:r>
                      <a:r>
                        <a:rPr kumimoji="0" lang="da-DK" sz="1800" b="0" i="0" u="none" strike="noStrike" cap="none" normalizeH="0" baseline="0" smtClean="0">
                          <a:ln>
                            <a:noFill/>
                          </a:ln>
                          <a:solidFill>
                            <a:srgbClr val="FF0000"/>
                          </a:solidFill>
                          <a:effectLst/>
                          <a:latin typeface="Arial" charset="0"/>
                        </a:rPr>
                        <a:t>/dyr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rgbClr val="FF0000"/>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chemeClr val="tx1"/>
                          </a:solidFill>
                          <a:effectLst/>
                          <a:latin typeface="Arial" charset="0"/>
                        </a:rPr>
                        <a:t>Bredde af indgang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a-DK" sz="1800" b="0" i="0" u="none" strike="noStrike" cap="none" normalizeH="0" baseline="0" smtClean="0">
                          <a:ln>
                            <a:noFill/>
                          </a:ln>
                          <a:solidFill>
                            <a:schemeClr val="tx1"/>
                          </a:solidFill>
                          <a:effectLst/>
                          <a:latin typeface="Arial" charset="0"/>
                        </a:rPr>
                        <a:t>(min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smtClean="0">
                          <a:ln>
                            <a:noFill/>
                          </a:ln>
                          <a:solidFill>
                            <a:schemeClr val="tx1"/>
                          </a:solidFill>
                          <a:effectLst/>
                          <a:latin typeface="Arial"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000" b="0" i="0" u="none" strike="noStrike" cap="none" normalizeH="0" baseline="0" dirty="0" smtClean="0">
                          <a:ln>
                            <a:noFill/>
                          </a:ln>
                          <a:solidFill>
                            <a:schemeClr val="tx1"/>
                          </a:solidFill>
                          <a:effectLst/>
                          <a:latin typeface="Arial" charset="0"/>
                        </a:rPr>
                        <a:t>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ktangel 5"/>
          <p:cNvSpPr/>
          <p:nvPr/>
        </p:nvSpPr>
        <p:spPr>
          <a:xfrm>
            <a:off x="323849" y="4574754"/>
            <a:ext cx="8569325" cy="830997"/>
          </a:xfrm>
          <a:prstGeom prst="rect">
            <a:avLst/>
          </a:prstGeom>
        </p:spPr>
        <p:txBody>
          <a:bodyPr wrap="square">
            <a:spAutoFit/>
          </a:bodyPr>
          <a:lstStyle/>
          <a:p>
            <a:pPr>
              <a:spcBef>
                <a:spcPct val="50000"/>
              </a:spcBef>
            </a:pPr>
            <a:r>
              <a:rPr lang="da-DK" sz="2400" dirty="0"/>
              <a:t>Bredden </a:t>
            </a:r>
            <a:r>
              <a:rPr lang="da-DK" sz="2400" dirty="0" smtClean="0"/>
              <a:t>af indgangen </a:t>
            </a:r>
            <a:r>
              <a:rPr lang="da-DK" sz="2400" dirty="0"/>
              <a:t>gælder for op til </a:t>
            </a:r>
            <a:r>
              <a:rPr lang="da-DK" sz="2400" dirty="0" smtClean="0"/>
              <a:t>15 dyr. Er der </a:t>
            </a:r>
            <a:r>
              <a:rPr lang="da-DK" sz="2400" dirty="0"/>
              <a:t>flere </a:t>
            </a:r>
            <a:r>
              <a:rPr lang="da-DK" sz="2400" dirty="0" smtClean="0"/>
              <a:t>dyr, </a:t>
            </a:r>
            <a:r>
              <a:rPr lang="da-DK" sz="2400" dirty="0"/>
              <a:t>bør der være flere eller bredere indgange.</a:t>
            </a:r>
          </a:p>
        </p:txBody>
      </p:sp>
    </p:spTree>
    <p:extLst>
      <p:ext uri="{BB962C8B-B14F-4D97-AF65-F5344CB8AC3E}">
        <p14:creationId xmlns:p14="http://schemas.microsoft.com/office/powerpoint/2010/main" val="134961289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Læskuret</a:t>
            </a:r>
          </a:p>
        </p:txBody>
      </p:sp>
      <p:sp>
        <p:nvSpPr>
          <p:cNvPr id="3" name="Pladsholder til indhold 2"/>
          <p:cNvSpPr>
            <a:spLocks noGrp="1"/>
          </p:cNvSpPr>
          <p:nvPr>
            <p:ph idx="1"/>
          </p:nvPr>
        </p:nvSpPr>
        <p:spPr/>
        <p:txBody>
          <a:bodyPr/>
          <a:lstStyle/>
          <a:p>
            <a:r>
              <a:rPr lang="da-DK" dirty="0"/>
              <a:t>Læskuret kan evt. være </a:t>
            </a:r>
            <a:r>
              <a:rPr lang="da-DK" dirty="0" smtClean="0"/>
              <a:t>flytbart.</a:t>
            </a:r>
            <a:endParaRPr lang="da-DK" dirty="0"/>
          </a:p>
          <a:p>
            <a:r>
              <a:rPr lang="da-DK" dirty="0"/>
              <a:t>Det skal stå på en veldrænet bund. Det kan være på et højt sted, eller der kan etableres afløb.</a:t>
            </a:r>
          </a:p>
          <a:p>
            <a:r>
              <a:rPr lang="da-DK" dirty="0"/>
              <a:t>Det skal være velstrøet, normalt vil halm være </a:t>
            </a:r>
            <a:r>
              <a:rPr lang="da-DK" dirty="0" smtClean="0"/>
              <a:t>bedst.</a:t>
            </a:r>
            <a:endParaRPr lang="da-DK" dirty="0"/>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93527264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Læskuret</a:t>
            </a:r>
          </a:p>
        </p:txBody>
      </p:sp>
      <p:sp>
        <p:nvSpPr>
          <p:cNvPr id="3" name="Pladsholder til indhold 2"/>
          <p:cNvSpPr>
            <a:spLocks noGrp="1"/>
          </p:cNvSpPr>
          <p:nvPr>
            <p:ph idx="1"/>
          </p:nvPr>
        </p:nvSpPr>
        <p:spPr>
          <a:xfrm>
            <a:off x="602280" y="1770196"/>
            <a:ext cx="7856728" cy="1011505"/>
          </a:xfrm>
        </p:spPr>
        <p:txBody>
          <a:bodyPr/>
          <a:lstStyle/>
          <a:p>
            <a:r>
              <a:rPr lang="da-DK" dirty="0"/>
              <a:t>Læskuret kan med fordel etableres i forbindelse med en fangfold</a:t>
            </a:r>
            <a:r>
              <a:rPr lang="da-DK" dirty="0" smtClean="0"/>
              <a:t>.</a:t>
            </a:r>
            <a:endParaRPr lang="da-DK" dirty="0"/>
          </a:p>
        </p:txBody>
      </p:sp>
      <p:sp>
        <p:nvSpPr>
          <p:cNvPr id="4" name="Pladsholder til billede 3"/>
          <p:cNvSpPr>
            <a:spLocks noGrp="1"/>
          </p:cNvSpPr>
          <p:nvPr>
            <p:ph type="pic" sz="quarter" idx="12"/>
          </p:nvPr>
        </p:nvSpPr>
        <p:spPr/>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15" y="2724150"/>
            <a:ext cx="50673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265" y="5959475"/>
            <a:ext cx="1368425"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96068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Hvilke krav er der til: </a:t>
            </a:r>
          </a:p>
        </p:txBody>
      </p:sp>
      <p:sp>
        <p:nvSpPr>
          <p:cNvPr id="3" name="Pladsholder til indhold 2"/>
          <p:cNvSpPr>
            <a:spLocks noGrp="1"/>
          </p:cNvSpPr>
          <p:nvPr>
            <p:ph idx="1"/>
          </p:nvPr>
        </p:nvSpPr>
        <p:spPr/>
        <p:txBody>
          <a:bodyPr/>
          <a:lstStyle/>
          <a:p>
            <a:r>
              <a:rPr lang="da-DK" dirty="0"/>
              <a:t>Byggetilladelser?</a:t>
            </a:r>
          </a:p>
          <a:p>
            <a:r>
              <a:rPr lang="da-DK" dirty="0"/>
              <a:t>Miljøgodkendelse?</a:t>
            </a:r>
          </a:p>
          <a:p>
            <a:r>
              <a:rPr lang="da-DK" dirty="0"/>
              <a:t>Nogle forslag til hvordan et skur/bygning kan se ud – og være indrettet.</a:t>
            </a:r>
          </a:p>
          <a:p>
            <a:pPr marL="0" indent="0">
              <a:buNone/>
            </a:pPr>
            <a:endParaRPr lang="da-DK" dirty="0" smtClean="0"/>
          </a:p>
          <a:p>
            <a:pPr marL="0" indent="0" algn="ctr">
              <a:buNone/>
            </a:pPr>
            <a:r>
              <a:rPr lang="da-DK" sz="3500" b="1" dirty="0"/>
              <a:t>?</a:t>
            </a:r>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98766903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Udnyt de fordele der er ved et fast sted, hvor dyrene er vant til at komme</a:t>
            </a:r>
          </a:p>
        </p:txBody>
      </p:sp>
      <p:sp>
        <p:nvSpPr>
          <p:cNvPr id="3" name="Pladsholder til indhold 2"/>
          <p:cNvSpPr>
            <a:spLocks noGrp="1"/>
          </p:cNvSpPr>
          <p:nvPr>
            <p:ph idx="1"/>
          </p:nvPr>
        </p:nvSpPr>
        <p:spPr/>
        <p:txBody>
          <a:bodyPr/>
          <a:lstStyle/>
          <a:p>
            <a:r>
              <a:rPr lang="da-DK" dirty="0"/>
              <a:t>Læskuret kan være et godt sted at tildele mineraler og </a:t>
            </a:r>
            <a:r>
              <a:rPr lang="da-DK" dirty="0" smtClean="0"/>
              <a:t>kraftfoder.</a:t>
            </a:r>
            <a:endParaRPr lang="da-DK" dirty="0"/>
          </a:p>
          <a:p>
            <a:r>
              <a:rPr lang="da-DK" dirty="0"/>
              <a:t>Så er dyrene vant til at komme der og evt. i forbindelse med en fangefold, bliver det lettere at komme i nærheden af </a:t>
            </a:r>
            <a:r>
              <a:rPr lang="da-DK" dirty="0" smtClean="0"/>
              <a:t>dyrene.</a:t>
            </a:r>
            <a:endParaRPr lang="da-DK" dirty="0"/>
          </a:p>
          <a:p>
            <a:r>
              <a:rPr lang="da-DK" dirty="0"/>
              <a:t>Dyrene vænnes til </a:t>
            </a:r>
            <a:r>
              <a:rPr lang="da-DK" dirty="0" smtClean="0"/>
              <a:t>mennesker.</a:t>
            </a:r>
            <a:endParaRPr lang="da-DK" dirty="0"/>
          </a:p>
          <a:p>
            <a:r>
              <a:rPr lang="da-DK" dirty="0"/>
              <a:t>Grovfoder bør nok ikke tildeles i skur </a:t>
            </a:r>
            <a:r>
              <a:rPr lang="da-DK" dirty="0" smtClean="0"/>
              <a:t>på grund af </a:t>
            </a:r>
            <a:r>
              <a:rPr lang="da-DK" dirty="0" err="1" smtClean="0"/>
              <a:t>optrædning</a:t>
            </a:r>
            <a:r>
              <a:rPr lang="da-DK" dirty="0" smtClean="0"/>
              <a:t>.</a:t>
            </a:r>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238591605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Fodring i vinterperioden</a:t>
            </a:r>
          </a:p>
        </p:txBody>
      </p:sp>
      <p:sp>
        <p:nvSpPr>
          <p:cNvPr id="3" name="Pladsholder til indhold 2"/>
          <p:cNvSpPr>
            <a:spLocks noGrp="1"/>
          </p:cNvSpPr>
          <p:nvPr>
            <p:ph idx="1"/>
          </p:nvPr>
        </p:nvSpPr>
        <p:spPr/>
        <p:txBody>
          <a:bodyPr/>
          <a:lstStyle/>
          <a:p>
            <a:r>
              <a:rPr lang="da-DK" dirty="0"/>
              <a:t>Brug især ”tørre” </a:t>
            </a:r>
            <a:r>
              <a:rPr lang="da-DK" dirty="0" smtClean="0"/>
              <a:t>fodermidler.</a:t>
            </a:r>
            <a:endParaRPr lang="da-DK" dirty="0"/>
          </a:p>
          <a:p>
            <a:r>
              <a:rPr lang="da-DK" dirty="0"/>
              <a:t>Græs/majs ensilage, roepiller, korn, </a:t>
            </a:r>
            <a:r>
              <a:rPr lang="da-DK" dirty="0" smtClean="0"/>
              <a:t>kalveblanding.</a:t>
            </a:r>
            <a:endParaRPr lang="da-DK" dirty="0"/>
          </a:p>
          <a:p>
            <a:r>
              <a:rPr lang="da-DK" dirty="0"/>
              <a:t>Det kan give problemer med at bruge fx kartoffelpulp og </a:t>
            </a:r>
            <a:r>
              <a:rPr lang="da-DK" dirty="0" smtClean="0"/>
              <a:t>lignende på grund af </a:t>
            </a:r>
            <a:r>
              <a:rPr lang="da-DK" dirty="0"/>
              <a:t>tyndere afføring. Det kan give problemer med at holde dybstrøelsesmåtten.</a:t>
            </a:r>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38412977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dsholder til billede 22"/>
          <p:cNvSpPr>
            <a:spLocks noGrp="1"/>
          </p:cNvSpPr>
          <p:nvPr>
            <p:ph type="pic" sz="quarter" idx="12"/>
          </p:nvPr>
        </p:nvSpPr>
        <p:spPr/>
      </p:sp>
      <p:sp>
        <p:nvSpPr>
          <p:cNvPr id="5" name="Rectangle 2"/>
          <p:cNvSpPr>
            <a:spLocks noGrp="1" noChangeArrowheads="1"/>
          </p:cNvSpPr>
          <p:nvPr>
            <p:ph type="title"/>
          </p:nvPr>
        </p:nvSpPr>
        <p:spPr>
          <a:xfrm>
            <a:off x="457200" y="274638"/>
            <a:ext cx="5410200" cy="1143000"/>
          </a:xfrm>
        </p:spPr>
        <p:txBody>
          <a:bodyPr/>
          <a:lstStyle/>
          <a:p>
            <a:r>
              <a:rPr lang="da-DK" dirty="0"/>
              <a:t>Hvad siger loven</a:t>
            </a:r>
            <a:r>
              <a:rPr lang="da-DK" dirty="0" smtClean="0"/>
              <a:t>…?</a:t>
            </a:r>
            <a:endParaRPr lang="da-DK" dirty="0"/>
          </a:p>
        </p:txBody>
      </p:sp>
      <p:sp>
        <p:nvSpPr>
          <p:cNvPr id="6"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32000" indent="-432000" algn="l" defTabSz="457200" rtl="0" eaLnBrk="0" fontAlgn="base" hangingPunct="0">
              <a:spcBef>
                <a:spcPct val="20000"/>
              </a:spcBef>
              <a:spcAft>
                <a:spcPct val="0"/>
              </a:spcAft>
              <a:buSzPct val="100000"/>
              <a:buFontTx/>
              <a:buBlip>
                <a:blip r:embed="rId2"/>
              </a:buBlip>
              <a:defRPr lang="en-US" sz="2400" kern="120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SzPct val="100000"/>
              <a:buFontTx/>
              <a:buBlip>
                <a:blip r:embed="rId2"/>
              </a:buBlip>
              <a:defRPr lang="en-US" sz="2000" kern="120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SzPct val="100000"/>
              <a:buFontTx/>
              <a:buBlip>
                <a:blip r:embed="rId2"/>
              </a:buBlip>
              <a:defRPr lang="en-US" sz="2000" kern="120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SzPct val="100000"/>
              <a:buFontTx/>
              <a:buBlip>
                <a:blip r:embed="rId2"/>
              </a:buBlip>
              <a:defRPr lang="en-US" sz="2000" kern="1200">
                <a:solidFill>
                  <a:schemeClr val="tx1"/>
                </a:solidFill>
                <a:latin typeface="Arial" pitchFamily="34" charset="0"/>
                <a:ea typeface="+mn-ea"/>
                <a:cs typeface="Arial" pitchFamily="34" charset="0"/>
              </a:defRPr>
            </a:lvl4pPr>
            <a:lvl5pPr marL="2160000" indent="-432000" algn="l" defTabSz="457200" rtl="0" eaLnBrk="0" fontAlgn="base" hangingPunct="0">
              <a:spcBef>
                <a:spcPct val="20000"/>
              </a:spcBef>
              <a:spcAft>
                <a:spcPct val="0"/>
              </a:spcAft>
              <a:buSzPct val="100000"/>
              <a:buFontTx/>
              <a:buBlip>
                <a:blip r:embed="rId2"/>
              </a:buBlip>
              <a:defRPr lang="da-DK"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da-DK" dirty="0" smtClean="0"/>
              <a:t>   </a:t>
            </a:r>
          </a:p>
          <a:p>
            <a:pPr>
              <a:buFontTx/>
              <a:buNone/>
            </a:pPr>
            <a:endParaRPr lang="da-DK" dirty="0" smtClean="0"/>
          </a:p>
          <a:p>
            <a:pPr algn="ctr">
              <a:buFontTx/>
              <a:buNone/>
            </a:pPr>
            <a:r>
              <a:rPr lang="da-DK" dirty="0" smtClean="0"/>
              <a:t>Vi skal se på § 2 og § 3, stk. 1 i </a:t>
            </a:r>
          </a:p>
          <a:p>
            <a:pPr algn="ctr">
              <a:buFontTx/>
              <a:buNone/>
            </a:pPr>
            <a:endParaRPr lang="da-DK" dirty="0" smtClean="0"/>
          </a:p>
          <a:p>
            <a:pPr algn="ctr">
              <a:buFontTx/>
              <a:buNone/>
            </a:pPr>
            <a:r>
              <a:rPr lang="da-DK" sz="4000" dirty="0" smtClean="0">
                <a:solidFill>
                  <a:srgbClr val="FF0000"/>
                </a:solidFill>
              </a:rPr>
              <a:t>DYREVÆRNSLOVEN</a:t>
            </a:r>
          </a:p>
          <a:p>
            <a:pPr algn="ctr">
              <a:buFontTx/>
              <a:buNone/>
            </a:pPr>
            <a:endParaRPr lang="da-DK" sz="4000" dirty="0">
              <a:solidFill>
                <a:srgbClr val="FF0000"/>
              </a:solidFill>
            </a:endParaRPr>
          </a:p>
        </p:txBody>
      </p:sp>
    </p:spTree>
    <p:extLst>
      <p:ext uri="{BB962C8B-B14F-4D97-AF65-F5344CB8AC3E}">
        <p14:creationId xmlns:p14="http://schemas.microsoft.com/office/powerpoint/2010/main" val="21801035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Fodring i vinterperioden</a:t>
            </a:r>
          </a:p>
        </p:txBody>
      </p:sp>
      <p:sp>
        <p:nvSpPr>
          <p:cNvPr id="3" name="Pladsholder til indhold 2"/>
          <p:cNvSpPr>
            <a:spLocks noGrp="1"/>
          </p:cNvSpPr>
          <p:nvPr>
            <p:ph idx="1"/>
          </p:nvPr>
        </p:nvSpPr>
        <p:spPr/>
        <p:txBody>
          <a:bodyPr/>
          <a:lstStyle/>
          <a:p>
            <a:r>
              <a:rPr lang="da-DK" dirty="0"/>
              <a:t>Der skal altid være adgang til halm!</a:t>
            </a:r>
          </a:p>
          <a:p>
            <a:endParaRPr lang="da-DK" dirty="0"/>
          </a:p>
          <a:p>
            <a:r>
              <a:rPr lang="da-DK" dirty="0"/>
              <a:t>Der skal altid være adgang til mineraler. Vær opmærksom på især </a:t>
            </a:r>
            <a:r>
              <a:rPr lang="da-DK" dirty="0" smtClean="0"/>
              <a:t>selenmangel.</a:t>
            </a:r>
            <a:endParaRPr lang="da-DK" dirty="0"/>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06540965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2 siger…</a:t>
            </a:r>
          </a:p>
        </p:txBody>
      </p:sp>
      <p:sp>
        <p:nvSpPr>
          <p:cNvPr id="3" name="Pladsholder til indhold 2"/>
          <p:cNvSpPr>
            <a:spLocks noGrp="1"/>
          </p:cNvSpPr>
          <p:nvPr>
            <p:ph idx="1"/>
          </p:nvPr>
        </p:nvSpPr>
        <p:spPr/>
        <p:txBody>
          <a:bodyPr/>
          <a:lstStyle/>
          <a:p>
            <a:r>
              <a:rPr lang="da-DK" dirty="0"/>
              <a:t> ”Enhver, der holder dyr, skal sørge for, at de behandles omsorgsfuldt, herunder at de huses, vandes og passes under hensyntagen til deres fysiologiske, adfærdsmæssige og sundhedsmæssige behov i overensstemmelse med anerkendt praktiske og videnskabelige </a:t>
            </a:r>
            <a:r>
              <a:rPr lang="da-DK" dirty="0" smtClean="0"/>
              <a:t>erfaringer.”</a:t>
            </a:r>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230890225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r>
              <a:rPr lang="da-DK" dirty="0" smtClean="0"/>
              <a:t>3, stk. </a:t>
            </a:r>
            <a:r>
              <a:rPr lang="da-DK" dirty="0"/>
              <a:t>1 siger….</a:t>
            </a:r>
          </a:p>
        </p:txBody>
      </p:sp>
      <p:sp>
        <p:nvSpPr>
          <p:cNvPr id="3" name="Pladsholder til indhold 2"/>
          <p:cNvSpPr>
            <a:spLocks noGrp="1"/>
          </p:cNvSpPr>
          <p:nvPr>
            <p:ph idx="1"/>
          </p:nvPr>
        </p:nvSpPr>
        <p:spPr/>
        <p:txBody>
          <a:bodyPr/>
          <a:lstStyle/>
          <a:p>
            <a:r>
              <a:rPr lang="da-DK" dirty="0"/>
              <a:t>”Rum eller arealer, hvor dyr holdes, skal indrettes på en sådan måde, at dyrets behov tilgodeses, jf.§ 2. Det skal herunder sikres, at dyret har den fornødne bevægelsesfrihed også under optagelse af foder og drikke og ved hvile. Dyret skal endvidere sikres mod vejr og vind i overensstemmelse med deres behov.”</a:t>
            </a:r>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363860928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Og hvad betyder så det?</a:t>
            </a:r>
            <a:endParaRPr lang="da-DK" dirty="0"/>
          </a:p>
        </p:txBody>
      </p:sp>
      <p:sp>
        <p:nvSpPr>
          <p:cNvPr id="3" name="Pladsholder til indhold 2"/>
          <p:cNvSpPr>
            <a:spLocks noGrp="1"/>
          </p:cNvSpPr>
          <p:nvPr>
            <p:ph idx="1"/>
          </p:nvPr>
        </p:nvSpPr>
        <p:spPr/>
        <p:txBody>
          <a:bodyPr/>
          <a:lstStyle/>
          <a:p>
            <a:pPr>
              <a:buNone/>
            </a:pPr>
            <a:r>
              <a:rPr lang="da-DK" dirty="0"/>
              <a:t>Det betyder at:</a:t>
            </a:r>
          </a:p>
          <a:p>
            <a:r>
              <a:rPr lang="da-DK" dirty="0"/>
              <a:t>Dyrene skal være forberedt på/til at opholde sig ude i vinterperioden.</a:t>
            </a:r>
          </a:p>
          <a:p>
            <a:r>
              <a:rPr lang="da-DK" dirty="0"/>
              <a:t>De skal have udviklet et kraftigt tæt </a:t>
            </a:r>
            <a:r>
              <a:rPr lang="da-DK" dirty="0" err="1"/>
              <a:t>hårlag</a:t>
            </a:r>
            <a:r>
              <a:rPr lang="da-DK" dirty="0"/>
              <a:t> (fjerdragt</a:t>
            </a:r>
            <a:r>
              <a:rPr lang="da-DK" dirty="0" smtClean="0"/>
              <a:t>).</a:t>
            </a:r>
            <a:endParaRPr lang="da-DK" dirty="0"/>
          </a:p>
          <a:p>
            <a:r>
              <a:rPr lang="da-DK" dirty="0"/>
              <a:t>De skal være i godt huld og huldet </a:t>
            </a:r>
            <a:r>
              <a:rPr lang="da-DK" u="sng" dirty="0"/>
              <a:t>skal holdes ved lige.</a:t>
            </a:r>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228436915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Det </a:t>
            </a:r>
            <a:r>
              <a:rPr lang="da-DK" dirty="0" smtClean="0"/>
              <a:t>betyder, at</a:t>
            </a:r>
            <a:r>
              <a:rPr lang="da-DK" dirty="0"/>
              <a:t>.. (1)</a:t>
            </a:r>
          </a:p>
        </p:txBody>
      </p:sp>
      <p:sp>
        <p:nvSpPr>
          <p:cNvPr id="3" name="Pladsholder til indhold 2"/>
          <p:cNvSpPr>
            <a:spLocks noGrp="1"/>
          </p:cNvSpPr>
          <p:nvPr>
            <p:ph idx="1"/>
          </p:nvPr>
        </p:nvSpPr>
        <p:spPr/>
        <p:txBody>
          <a:bodyPr/>
          <a:lstStyle/>
          <a:p>
            <a:r>
              <a:rPr lang="da-DK" dirty="0"/>
              <a:t>Der hele tiden skal være adgang til frisk drikkevand</a:t>
            </a:r>
            <a:r>
              <a:rPr lang="da-DK" dirty="0" smtClean="0"/>
              <a:t>.</a:t>
            </a:r>
          </a:p>
          <a:p>
            <a:pPr marL="0" indent="0">
              <a:buNone/>
            </a:pPr>
            <a:endParaRPr lang="da-DK" dirty="0"/>
          </a:p>
          <a:p>
            <a:r>
              <a:rPr lang="da-DK" dirty="0"/>
              <a:t>Det ikke er nok at komme forbi fx 2 gange om dagen med vand!</a:t>
            </a:r>
          </a:p>
          <a:p>
            <a:pPr marL="0" indent="0">
              <a:buNone/>
            </a:pPr>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192233801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Det betyder </a:t>
            </a:r>
            <a:r>
              <a:rPr lang="da-DK" dirty="0" smtClean="0"/>
              <a:t>også, </a:t>
            </a:r>
            <a:r>
              <a:rPr lang="da-DK" dirty="0"/>
              <a:t>at..(2)</a:t>
            </a:r>
          </a:p>
        </p:txBody>
      </p:sp>
      <p:sp>
        <p:nvSpPr>
          <p:cNvPr id="3" name="Pladsholder til indhold 2"/>
          <p:cNvSpPr>
            <a:spLocks noGrp="1"/>
          </p:cNvSpPr>
          <p:nvPr>
            <p:ph idx="1"/>
          </p:nvPr>
        </p:nvSpPr>
        <p:spPr/>
        <p:txBody>
          <a:bodyPr/>
          <a:lstStyle/>
          <a:p>
            <a:r>
              <a:rPr lang="da-DK" dirty="0"/>
              <a:t>Arealerne skal være tilpasset antallet af dyr, så der altid er græsdækkede arealer, som ikke er trådt op.</a:t>
            </a:r>
          </a:p>
          <a:p>
            <a:endParaRPr lang="da-DK" dirty="0"/>
          </a:p>
          <a:p>
            <a:r>
              <a:rPr lang="da-DK" dirty="0"/>
              <a:t>Foderpladser bør være placeret </a:t>
            </a:r>
            <a:r>
              <a:rPr lang="da-DK" dirty="0" smtClean="0"/>
              <a:t>sådan, </a:t>
            </a:r>
            <a:r>
              <a:rPr lang="da-DK" dirty="0"/>
              <a:t>at afstanden mellem hvileområde og foderpladser kan holdes </a:t>
            </a:r>
            <a:r>
              <a:rPr lang="da-DK" dirty="0" smtClean="0"/>
              <a:t>græsdækket.</a:t>
            </a:r>
            <a:endParaRPr lang="da-DK" dirty="0"/>
          </a:p>
          <a:p>
            <a:endParaRPr lang="da-DK" dirty="0"/>
          </a:p>
        </p:txBody>
      </p:sp>
      <p:sp>
        <p:nvSpPr>
          <p:cNvPr id="4" name="Pladsholder til billede 3"/>
          <p:cNvSpPr>
            <a:spLocks noGrp="1"/>
          </p:cNvSpPr>
          <p:nvPr>
            <p:ph type="pic" sz="quarter" idx="12"/>
          </p:nvPr>
        </p:nvSpPr>
        <p:spPr/>
      </p:sp>
    </p:spTree>
    <p:extLst>
      <p:ext uri="{BB962C8B-B14F-4D97-AF65-F5344CB8AC3E}">
        <p14:creationId xmlns:p14="http://schemas.microsoft.com/office/powerpoint/2010/main" val="383033165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Det betyder </a:t>
            </a:r>
            <a:r>
              <a:rPr lang="da-DK" dirty="0" smtClean="0"/>
              <a:t>også, </a:t>
            </a:r>
            <a:r>
              <a:rPr lang="da-DK" dirty="0"/>
              <a:t>at..(3)</a:t>
            </a:r>
          </a:p>
        </p:txBody>
      </p:sp>
      <p:sp>
        <p:nvSpPr>
          <p:cNvPr id="3" name="Pladsholder til indhold 2"/>
          <p:cNvSpPr>
            <a:spLocks noGrp="1"/>
          </p:cNvSpPr>
          <p:nvPr>
            <p:ph idx="1"/>
          </p:nvPr>
        </p:nvSpPr>
        <p:spPr>
          <a:xfrm>
            <a:off x="602280" y="1770196"/>
            <a:ext cx="7856728" cy="1204010"/>
          </a:xfrm>
        </p:spPr>
        <p:txBody>
          <a:bodyPr/>
          <a:lstStyle/>
          <a:p>
            <a:r>
              <a:rPr lang="da-DK" dirty="0"/>
              <a:t>Udegående dyr skal have adgang til læskur eller bygning, hvor </a:t>
            </a:r>
            <a:r>
              <a:rPr lang="da-DK" u="sng" dirty="0"/>
              <a:t>alle</a:t>
            </a:r>
            <a:r>
              <a:rPr lang="da-DK" dirty="0"/>
              <a:t> dyr </a:t>
            </a:r>
            <a:r>
              <a:rPr lang="da-DK" u="sng" dirty="0"/>
              <a:t>samtidig</a:t>
            </a:r>
            <a:r>
              <a:rPr lang="da-DK" dirty="0"/>
              <a:t> kan hvile (ligge ned) på et tørt, strøet leje</a:t>
            </a:r>
            <a:r>
              <a:rPr lang="da-DK" dirty="0" smtClean="0"/>
              <a:t>.</a:t>
            </a:r>
            <a:endParaRPr lang="da-DK" dirty="0"/>
          </a:p>
        </p:txBody>
      </p:sp>
      <p:sp>
        <p:nvSpPr>
          <p:cNvPr id="4" name="Pladsholder til billede 3"/>
          <p:cNvSpPr>
            <a:spLocks noGrp="1"/>
          </p:cNvSpPr>
          <p:nvPr>
            <p:ph type="pic" sz="quarter" idx="12"/>
          </p:nvPr>
        </p:nvSpPr>
        <p:spPr/>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561" y="3346605"/>
            <a:ext cx="6657407" cy="298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7499450" y="6004676"/>
            <a:ext cx="1342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a-DK" sz="1000" dirty="0"/>
              <a:t>Danske anbefalinger</a:t>
            </a:r>
          </a:p>
        </p:txBody>
      </p:sp>
    </p:spTree>
    <p:extLst>
      <p:ext uri="{BB962C8B-B14F-4D97-AF65-F5344CB8AC3E}">
        <p14:creationId xmlns:p14="http://schemas.microsoft.com/office/powerpoint/2010/main" val="314022063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Hvordan sikres der vand?</a:t>
            </a:r>
          </a:p>
        </p:txBody>
      </p:sp>
      <p:sp>
        <p:nvSpPr>
          <p:cNvPr id="3" name="Pladsholder til indhold 2"/>
          <p:cNvSpPr>
            <a:spLocks noGrp="1"/>
          </p:cNvSpPr>
          <p:nvPr>
            <p:ph idx="1"/>
          </p:nvPr>
        </p:nvSpPr>
        <p:spPr/>
        <p:txBody>
          <a:bodyPr/>
          <a:lstStyle/>
          <a:p>
            <a:pPr>
              <a:lnSpc>
                <a:spcPct val="90000"/>
              </a:lnSpc>
            </a:pPr>
            <a:r>
              <a:rPr lang="da-DK" dirty="0"/>
              <a:t>Der kan etableres et elektrisk </a:t>
            </a:r>
            <a:r>
              <a:rPr lang="da-DK" dirty="0" smtClean="0"/>
              <a:t>vandanlæg, </a:t>
            </a:r>
          </a:p>
          <a:p>
            <a:pPr marL="0" indent="0">
              <a:lnSpc>
                <a:spcPct val="90000"/>
              </a:lnSpc>
              <a:buNone/>
            </a:pPr>
            <a:endParaRPr lang="da-DK" dirty="0" smtClean="0"/>
          </a:p>
          <a:p>
            <a:pPr>
              <a:lnSpc>
                <a:spcPct val="90000"/>
              </a:lnSpc>
            </a:pPr>
            <a:r>
              <a:rPr lang="da-DK" dirty="0" smtClean="0"/>
              <a:t>eller </a:t>
            </a:r>
            <a:r>
              <a:rPr lang="da-DK" dirty="0"/>
              <a:t>der kan vandes </a:t>
            </a:r>
          </a:p>
          <a:p>
            <a:pPr>
              <a:lnSpc>
                <a:spcPct val="90000"/>
              </a:lnSpc>
              <a:buNone/>
            </a:pPr>
            <a:r>
              <a:rPr lang="da-DK" dirty="0" smtClean="0"/>
              <a:t>	fra </a:t>
            </a:r>
            <a:r>
              <a:rPr lang="da-DK" dirty="0"/>
              <a:t>fx et vandløb</a:t>
            </a:r>
          </a:p>
          <a:p>
            <a:pPr>
              <a:lnSpc>
                <a:spcPct val="90000"/>
              </a:lnSpc>
              <a:buNone/>
            </a:pPr>
            <a:r>
              <a:rPr lang="da-DK" dirty="0" smtClean="0"/>
              <a:t>	(</a:t>
            </a:r>
            <a:r>
              <a:rPr lang="da-DK" dirty="0"/>
              <a:t>undersøg om det</a:t>
            </a:r>
          </a:p>
          <a:p>
            <a:pPr>
              <a:lnSpc>
                <a:spcPct val="90000"/>
              </a:lnSpc>
              <a:buNone/>
            </a:pPr>
            <a:r>
              <a:rPr lang="da-DK" dirty="0" smtClean="0"/>
              <a:t>	er </a:t>
            </a:r>
            <a:r>
              <a:rPr lang="da-DK" dirty="0"/>
              <a:t>lovligt i dit område</a:t>
            </a:r>
            <a:r>
              <a:rPr lang="da-DK" dirty="0" smtClean="0"/>
              <a:t>!)</a:t>
            </a:r>
            <a:endParaRPr lang="da-DK" dirty="0"/>
          </a:p>
        </p:txBody>
      </p:sp>
      <p:sp>
        <p:nvSpPr>
          <p:cNvPr id="4" name="Pladsholder til billede 3"/>
          <p:cNvSpPr>
            <a:spLocks noGrp="1"/>
          </p:cNvSpPr>
          <p:nvPr>
            <p:ph type="pic" sz="quarter" idx="12"/>
          </p:nvPr>
        </p:nvSpPr>
        <p:spPr/>
      </p:sp>
      <p:pic>
        <p:nvPicPr>
          <p:cNvPr id="5" name="Picture 6" descr="Principskitse enkel fig 1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259" y="2572269"/>
            <a:ext cx="2849563" cy="293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4868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LBR">
  <a:themeElements>
    <a:clrScheme name="Brugerdefineret 8">
      <a:dk1>
        <a:srgbClr val="3E5052"/>
      </a:dk1>
      <a:lt1>
        <a:sysClr val="window" lastClr="FFFFFF"/>
      </a:lt1>
      <a:dk2>
        <a:srgbClr val="09562C"/>
      </a:dk2>
      <a:lt2>
        <a:srgbClr val="C8C7B2"/>
      </a:lt2>
      <a:accent1>
        <a:srgbClr val="006838"/>
      </a:accent1>
      <a:accent2>
        <a:srgbClr val="92C83E"/>
      </a:accent2>
      <a:accent3>
        <a:srgbClr val="3E5052"/>
      </a:accent3>
      <a:accent4>
        <a:srgbClr val="000000"/>
      </a:accent4>
      <a:accent5>
        <a:srgbClr val="E95D0F"/>
      </a:accent5>
      <a:accent6>
        <a:srgbClr val="FFDD00"/>
      </a:accent6>
      <a:hlink>
        <a:srgbClr val="09562C"/>
      </a:hlink>
      <a:folHlink>
        <a:srgbClr val="09562C"/>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ide" ma:contentTypeID="0x010100C568DB52D9D0A14D9B2FDCC96666E9F2007948130EC3DB064584E219954237AF390092589AC590130F4B91E61D7F667E4998" ma:contentTypeVersion="0" ma:contentTypeDescription="Side er en skabelon for systemindholdstyper, der er oprettet af funktionen for ressourcer til udgivelse. Kolonneskabeloner fra Side føjes til alle sidebiblioteker, der oprettes af udgivelsesfunktionen." ma:contentTypeScope="" ma:versionID="58308dce90dc88304f5f4a3ac8f3acaf">
  <xsd:schema xmlns:xsd="http://www.w3.org/2001/XMLSchema" xmlns:xs="http://www.w3.org/2001/XMLSchema" xmlns:p="http://schemas.microsoft.com/office/2006/metadata/properties" xmlns:ns1="http://schemas.microsoft.com/sharepoint/v3" targetNamespace="http://schemas.microsoft.com/office/2006/metadata/properties" ma:root="true" ma:fieldsID="fc101fd340a1c97ff9e2d48267cb35d9"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Contact xmlns="http://schemas.microsoft.com/sharepoint/v3">
      <UserInfo>
        <DisplayName/>
        <AccountId xsi:nil="true"/>
        <AccountType/>
      </UserInfo>
    </PublishingContact>
    <PublishingRollupImage xmlns="http://schemas.microsoft.com/sharepoint/v3" xsi:nil="true"/>
    <PublishingContactEmail xmlns="http://schemas.microsoft.com/sharepoint/v3" xsi:nil="true"/>
    <PublishingVariationGroupID xmlns="http://schemas.microsoft.com/sharepoint/v3" xsi:nil="true"/>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VariationRelationshipLinkFieldID xmlns="http://schemas.microsoft.com/sharepoint/v3">
      <Url xsi:nil="true"/>
      <Description xsi:nil="true"/>
    </PublishingVariationRelationshipLinkFieldID>
    <PublishingContactName xmlns="http://schemas.microsoft.com/sharepoint/v3" xsi:nil="true"/>
    <Comments xmlns="http://schemas.microsoft.com/sharepoint/v3">Præsentation omhandlende kvæg. Del af kampagnen Udegående dyr om vinteren.</Comments>
    <Audience xmlns="http://schemas.microsoft.com/sharepoint/v3" xsi:nil="true"/>
  </documentManagement>
</p:properties>
</file>

<file path=customXml/itemProps1.xml><?xml version="1.0" encoding="utf-8"?>
<ds:datastoreItem xmlns:ds="http://schemas.openxmlformats.org/officeDocument/2006/customXml" ds:itemID="{404D0613-C5F1-4DD5-84FF-660F93E92812}"/>
</file>

<file path=customXml/itemProps2.xml><?xml version="1.0" encoding="utf-8"?>
<ds:datastoreItem xmlns:ds="http://schemas.openxmlformats.org/officeDocument/2006/customXml" ds:itemID="{8828FFB6-EF10-4279-A663-08BA621F55FC}"/>
</file>

<file path=customXml/itemProps3.xml><?xml version="1.0" encoding="utf-8"?>
<ds:datastoreItem xmlns:ds="http://schemas.openxmlformats.org/officeDocument/2006/customXml" ds:itemID="{50A3D3EA-0DCD-4EDF-BD20-86CF519904A1}"/>
</file>

<file path=docProps/app.xml><?xml version="1.0" encoding="utf-8"?>
<Properties xmlns="http://schemas.openxmlformats.org/officeDocument/2006/extended-properties" xmlns:vt="http://schemas.openxmlformats.org/officeDocument/2006/docPropsVTypes">
  <Template>DLBR</Template>
  <TotalTime>95</TotalTime>
  <Words>736</Words>
  <Application>Microsoft Office PowerPoint</Application>
  <PresentationFormat>Skærmshow (4:3)</PresentationFormat>
  <Paragraphs>115</Paragraphs>
  <Slides>20</Slides>
  <Notes>1</Notes>
  <HiddenSlides>0</HiddenSlides>
  <MMClips>0</MMClips>
  <ScaleCrop>false</ScaleCrop>
  <HeadingPairs>
    <vt:vector size="4" baseType="variant">
      <vt:variant>
        <vt:lpstr>Tema</vt:lpstr>
      </vt:variant>
      <vt:variant>
        <vt:i4>1</vt:i4>
      </vt:variant>
      <vt:variant>
        <vt:lpstr>Diastitler</vt:lpstr>
      </vt:variant>
      <vt:variant>
        <vt:i4>20</vt:i4>
      </vt:variant>
    </vt:vector>
  </HeadingPairs>
  <TitlesOfParts>
    <vt:vector size="21" baseType="lpstr">
      <vt:lpstr>DLBR</vt:lpstr>
      <vt:lpstr>PowerPoint-præsentation</vt:lpstr>
      <vt:lpstr>Hvad siger loven…?</vt:lpstr>
      <vt:lpstr>§ 2 siger…</vt:lpstr>
      <vt:lpstr>§ 3, stk. 1 siger….</vt:lpstr>
      <vt:lpstr>Og hvad betyder så det?</vt:lpstr>
      <vt:lpstr>Det betyder, at.. (1)</vt:lpstr>
      <vt:lpstr>Det betyder også, at..(2)</vt:lpstr>
      <vt:lpstr>Det betyder også, at..(3)</vt:lpstr>
      <vt:lpstr>Hvordan sikres der vand?</vt:lpstr>
      <vt:lpstr>Kravet om læskur eller bygning kan fraviges under forudsætning af:</vt:lpstr>
      <vt:lpstr>Kravet om læskur eller bygning kan fraviges under forudsætning af: (2)</vt:lpstr>
      <vt:lpstr>Kravet om læskur gælder i vinter- eller vinterlignende vejr ?</vt:lpstr>
      <vt:lpstr>Læskur</vt:lpstr>
      <vt:lpstr>Alle dyr skal kunne ligge ned samtidig</vt:lpstr>
      <vt:lpstr>Læskuret</vt:lpstr>
      <vt:lpstr>Læskuret</vt:lpstr>
      <vt:lpstr>Hvilke krav er der til: </vt:lpstr>
      <vt:lpstr>Udnyt de fordele der er ved et fast sted, hvor dyrene er vant til at komme</vt:lpstr>
      <vt:lpstr>Fodring i vinterperioden</vt:lpstr>
      <vt:lpstr>Fodring i vinterperioden</vt:lpstr>
    </vt:vector>
  </TitlesOfParts>
  <Company>Videncentret for Landbrug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Mazzarella</dc:creator>
  <cp:lastModifiedBy>Maria Mazzarella</cp:lastModifiedBy>
  <cp:revision>9</cp:revision>
  <dcterms:created xsi:type="dcterms:W3CDTF">2011-12-12T13:13:59Z</dcterms:created>
  <dcterms:modified xsi:type="dcterms:W3CDTF">2012-01-23T08:10:25Z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eInRollups">
    <vt:bool>false</vt:bool>
  </property>
  <property fmtid="{D5CDD505-2E9C-101B-9397-08002B2CF9AE}" pid="3" name="PublishingPageContent">
    <vt:lpwstr/>
  </property>
  <property fmtid="{D5CDD505-2E9C-101B-9397-08002B2CF9AE}" pid="4" name="Revisionsdato">
    <vt:filetime>2012-01-23T08:16:00Z</vt:filetime>
  </property>
  <property fmtid="{D5CDD505-2E9C-101B-9397-08002B2CF9AE}" pid="5" name="WebInfo_FinansieringsLink">
    <vt:lpwstr>df2e51ab-9a1d-4fdc-b69a-dd21ff272d79</vt:lpwstr>
  </property>
  <property fmtid="{D5CDD505-2E9C-101B-9397-08002B2CF9AE}" pid="6" name="ContentTypeId">
    <vt:lpwstr>0x010100C568DB52D9D0A14D9B2FDCC96666E9F2007948130EC3DB064584E219954237AF390092589AC590130F4B91E61D7F667E4998</vt:lpwstr>
  </property>
  <property fmtid="{D5CDD505-2E9C-101B-9397-08002B2CF9AE}" pid="7" name="EnclosureFor">
    <vt:lpwstr/>
  </property>
  <property fmtid="{D5CDD505-2E9C-101B-9397-08002B2CF9AE}" pid="8" name="KnowledgeArticle">
    <vt:bool>false</vt:bool>
  </property>
</Properties>
</file>